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339" r:id="rId3"/>
    <p:sldId id="463" r:id="rId4"/>
    <p:sldId id="471" r:id="rId5"/>
    <p:sldId id="472" r:id="rId6"/>
    <p:sldId id="473" r:id="rId7"/>
    <p:sldId id="475" r:id="rId8"/>
    <p:sldId id="474" r:id="rId9"/>
    <p:sldId id="476" r:id="rId10"/>
    <p:sldId id="477" r:id="rId11"/>
    <p:sldId id="479" r:id="rId12"/>
    <p:sldId id="470" r:id="rId13"/>
    <p:sldId id="455" r:id="rId14"/>
    <p:sldId id="340" r:id="rId15"/>
    <p:sldId id="425" r:id="rId16"/>
    <p:sldId id="419" r:id="rId17"/>
    <p:sldId id="384" r:id="rId18"/>
    <p:sldId id="420" r:id="rId19"/>
    <p:sldId id="404" r:id="rId20"/>
    <p:sldId id="480" r:id="rId21"/>
    <p:sldId id="469" r:id="rId22"/>
    <p:sldId id="464" r:id="rId23"/>
    <p:sldId id="392" r:id="rId24"/>
    <p:sldId id="466" r:id="rId25"/>
    <p:sldId id="424" r:id="rId26"/>
    <p:sldId id="430" r:id="rId27"/>
    <p:sldId id="467" r:id="rId28"/>
    <p:sldId id="434" r:id="rId29"/>
    <p:sldId id="468" r:id="rId30"/>
    <p:sldId id="375" r:id="rId31"/>
    <p:sldId id="481" r:id="rId32"/>
    <p:sldId id="435" r:id="rId33"/>
    <p:sldId id="368" r:id="rId34"/>
  </p:sldIdLst>
  <p:sldSz cx="9144000" cy="5143500" type="screen16x9"/>
  <p:notesSz cx="7102475" cy="10234613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37E"/>
    <a:srgbClr val="FFFFFF"/>
    <a:srgbClr val="192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8" autoAdjust="0"/>
    <p:restoredTop sz="94629" autoAdjust="0"/>
  </p:normalViewPr>
  <p:slideViewPr>
    <p:cSldViewPr snapToGrid="0" snapToObjects="1">
      <p:cViewPr varScale="1">
        <p:scale>
          <a:sx n="143" d="100"/>
          <a:sy n="143" d="100"/>
        </p:scale>
        <p:origin x="28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01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25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993889E5-94A8-4BFB-AF5D-63776A689619}" type="datetimeFigureOut">
              <a:rPr lang="pl-PL" smtClean="0"/>
              <a:pPr/>
              <a:t>2019-09-03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pl-PL"/>
              <a:t>dfgdfgdfgd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E523A5B-E496-450D-9999-935F276168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55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C3F5C40-7709-7D40-B47A-8508ED5FE75B}" type="datetimeFigureOut">
              <a:rPr lang="pl-PL" smtClean="0"/>
              <a:pPr/>
              <a:t>2019-09-03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pl-PL"/>
              <a:t>dfgdfgdfgd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2514D64-BFD3-464E-8A52-07B4CA5829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24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947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11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84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91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92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97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18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51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874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12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INSTERT TITLE </a:t>
            </a:r>
            <a:br>
              <a:rPr lang="pl-PL" dirty="0"/>
            </a:br>
            <a:r>
              <a:rPr lang="en-US" dirty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INSERT SUBTITLE OF THE PRESENTATION</a:t>
            </a: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 dirty="0"/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First </a:t>
            </a:r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Position</a:t>
            </a: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719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1"/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1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4221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1"/>
            <a:ext cx="8235950" cy="3907565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600"/>
              </a:spcBef>
              <a:buNone/>
              <a:defRPr lang="en-GB" sz="800" b="0" i="0"/>
            </a:lvl1pPr>
            <a:lvl2pPr indent="-457200">
              <a:defRPr/>
            </a:lvl2pPr>
            <a:lvl3pPr indent="-457200">
              <a:defRPr/>
            </a:lvl3pPr>
            <a:lvl4pPr indent="-457200">
              <a:defRPr/>
            </a:lvl4pPr>
            <a:lvl5pPr indent="-457200">
              <a:defRPr/>
            </a:lvl5pPr>
          </a:lstStyle>
          <a:p>
            <a:r>
              <a:rPr lang="pl-PL" b="0" i="0" dirty="0">
                <a:solidFill>
                  <a:srgbClr val="000000"/>
                </a:solidFill>
                <a:latin typeface="+mn-lt"/>
              </a:rPr>
              <a:t>Insert </a:t>
            </a:r>
            <a:r>
              <a:rPr lang="pl-PL" b="0" i="0" dirty="0" err="1">
                <a:solidFill>
                  <a:srgbClr val="000000"/>
                </a:solidFill>
                <a:latin typeface="+mn-lt"/>
              </a:rPr>
              <a:t>description</a:t>
            </a:r>
            <a:endParaRPr lang="en-GB" b="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/>
              <a:t>Q1-Q3 2015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1"/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1"/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16257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button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button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button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/>
              <a:t>Insert </a:t>
            </a:r>
            <a:r>
              <a:rPr lang="pl-PL" dirty="0" err="1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9625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/>
              <a:t>Insert </a:t>
            </a:r>
            <a:r>
              <a:rPr lang="pl-PL" dirty="0" err="1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0764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4969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3062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INSTERT TITLE </a:t>
            </a:r>
            <a:br>
              <a:rPr lang="pl-PL" dirty="0"/>
            </a:br>
            <a:r>
              <a:rPr lang="en-US" dirty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INSERT SUBTITLE OF THE PRESENTATION</a:t>
            </a: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First </a:t>
            </a:r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247193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24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0168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24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40681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22896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844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2951" b="5926"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00</a:t>
            </a:r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00</a:t>
            </a:r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00</a:t>
            </a:r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00</a:t>
            </a:r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6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22962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sp>
        <p:nvSpPr>
          <p:cNvPr id="4" name="Symbol zastępczy obrazu 3"/>
          <p:cNvSpPr>
            <a:spLocks noGrp="1"/>
          </p:cNvSpPr>
          <p:nvPr>
            <p:ph type="pic" sz="quarter" idx="23" hasCustomPrompt="1"/>
          </p:nvPr>
        </p:nvSpPr>
        <p:spPr>
          <a:xfrm>
            <a:off x="558800" y="12746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24" hasCustomPrompt="1"/>
          </p:nvPr>
        </p:nvSpPr>
        <p:spPr>
          <a:xfrm>
            <a:off x="558800" y="2165916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5" hasCustomPrompt="1"/>
          </p:nvPr>
        </p:nvSpPr>
        <p:spPr>
          <a:xfrm>
            <a:off x="558800" y="299549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3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6" hasCustomPrompt="1"/>
          </p:nvPr>
        </p:nvSpPr>
        <p:spPr>
          <a:xfrm>
            <a:off x="565322" y="38527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4</a:t>
            </a: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4" name="Symbol zastępczy tekstu 17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9525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23" hasCustomPrompt="1"/>
          </p:nvPr>
        </p:nvSpPr>
        <p:spPr>
          <a:xfrm>
            <a:off x="558800" y="12746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24" hasCustomPrompt="1"/>
          </p:nvPr>
        </p:nvSpPr>
        <p:spPr>
          <a:xfrm>
            <a:off x="558800" y="2165916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5" hasCustomPrompt="1"/>
          </p:nvPr>
        </p:nvSpPr>
        <p:spPr>
          <a:xfrm>
            <a:off x="558800" y="299549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3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6" hasCustomPrompt="1"/>
          </p:nvPr>
        </p:nvSpPr>
        <p:spPr>
          <a:xfrm>
            <a:off x="565322" y="38527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4</a:t>
            </a: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4330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97" name="Symbol zastępczy obrazu 3"/>
          <p:cNvSpPr>
            <a:spLocks noGrp="1"/>
          </p:cNvSpPr>
          <p:nvPr>
            <p:ph type="pic" sz="quarter" idx="23" hasCustomPrompt="1"/>
          </p:nvPr>
        </p:nvSpPr>
        <p:spPr>
          <a:xfrm>
            <a:off x="558800" y="12746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98" name="Symbol zastępczy obrazu 3"/>
          <p:cNvSpPr>
            <a:spLocks noGrp="1"/>
          </p:cNvSpPr>
          <p:nvPr>
            <p:ph type="pic" sz="quarter" idx="24" hasCustomPrompt="1"/>
          </p:nvPr>
        </p:nvSpPr>
        <p:spPr>
          <a:xfrm>
            <a:off x="558800" y="2165916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99" name="Symbol zastępczy obrazu 3"/>
          <p:cNvSpPr>
            <a:spLocks noGrp="1"/>
          </p:cNvSpPr>
          <p:nvPr>
            <p:ph type="pic" sz="quarter" idx="25" hasCustomPrompt="1"/>
          </p:nvPr>
        </p:nvSpPr>
        <p:spPr>
          <a:xfrm>
            <a:off x="558800" y="299549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3</a:t>
            </a:r>
          </a:p>
        </p:txBody>
      </p:sp>
      <p:sp>
        <p:nvSpPr>
          <p:cNvPr id="100" name="Symbol zastępczy obrazu 3"/>
          <p:cNvSpPr>
            <a:spLocks noGrp="1"/>
          </p:cNvSpPr>
          <p:nvPr>
            <p:ph type="pic" sz="quarter" idx="26" hasCustomPrompt="1"/>
          </p:nvPr>
        </p:nvSpPr>
        <p:spPr>
          <a:xfrm>
            <a:off x="565322" y="38527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4</a:t>
            </a:r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13" name="Symbol zastępczy obrazu 3"/>
          <p:cNvSpPr>
            <a:spLocks noGrp="1"/>
          </p:cNvSpPr>
          <p:nvPr>
            <p:ph type="pic" sz="quarter" idx="48" hasCustomPrompt="1"/>
          </p:nvPr>
        </p:nvSpPr>
        <p:spPr>
          <a:xfrm>
            <a:off x="5037873" y="128176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5</a:t>
            </a:r>
          </a:p>
        </p:txBody>
      </p:sp>
      <p:sp>
        <p:nvSpPr>
          <p:cNvPr id="114" name="Symbol zastępczy obrazu 3"/>
          <p:cNvSpPr>
            <a:spLocks noGrp="1"/>
          </p:cNvSpPr>
          <p:nvPr>
            <p:ph type="pic" sz="quarter" idx="49" hasCustomPrompt="1"/>
          </p:nvPr>
        </p:nvSpPr>
        <p:spPr>
          <a:xfrm>
            <a:off x="5037873" y="2173040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6</a:t>
            </a:r>
          </a:p>
        </p:txBody>
      </p:sp>
      <p:sp>
        <p:nvSpPr>
          <p:cNvPr id="115" name="Symbol zastępczy obrazu 3"/>
          <p:cNvSpPr>
            <a:spLocks noGrp="1"/>
          </p:cNvSpPr>
          <p:nvPr>
            <p:ph type="pic" sz="quarter" idx="50" hasCustomPrompt="1"/>
          </p:nvPr>
        </p:nvSpPr>
        <p:spPr>
          <a:xfrm>
            <a:off x="5037873" y="300261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7</a:t>
            </a:r>
          </a:p>
        </p:txBody>
      </p:sp>
      <p:sp>
        <p:nvSpPr>
          <p:cNvPr id="116" name="Symbol zastępczy obrazu 3"/>
          <p:cNvSpPr>
            <a:spLocks noGrp="1"/>
          </p:cNvSpPr>
          <p:nvPr>
            <p:ph type="pic" sz="quarter" idx="51" hasCustomPrompt="1"/>
          </p:nvPr>
        </p:nvSpPr>
        <p:spPr>
          <a:xfrm>
            <a:off x="5044395" y="385986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8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52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6603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0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5289559" y="109001"/>
            <a:ext cx="3371851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5" name="Symbol zastępczy obrazu 3"/>
          <p:cNvSpPr>
            <a:spLocks noGrp="1"/>
          </p:cNvSpPr>
          <p:nvPr>
            <p:ph type="pic" sz="quarter" idx="48" hasCustomPrompt="1"/>
          </p:nvPr>
        </p:nvSpPr>
        <p:spPr>
          <a:xfrm>
            <a:off x="5391159" y="128176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55" name="Symbol zastępczy obrazu 3"/>
          <p:cNvSpPr>
            <a:spLocks noGrp="1"/>
          </p:cNvSpPr>
          <p:nvPr>
            <p:ph type="pic" sz="quarter" idx="49" hasCustomPrompt="1"/>
          </p:nvPr>
        </p:nvSpPr>
        <p:spPr>
          <a:xfrm>
            <a:off x="5391159" y="2173040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56" name="Symbol zastępczy obrazu 3"/>
          <p:cNvSpPr>
            <a:spLocks noGrp="1"/>
          </p:cNvSpPr>
          <p:nvPr>
            <p:ph type="pic" sz="quarter" idx="50" hasCustomPrompt="1"/>
          </p:nvPr>
        </p:nvSpPr>
        <p:spPr>
          <a:xfrm>
            <a:off x="5391159" y="300261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3</a:t>
            </a:r>
          </a:p>
        </p:txBody>
      </p:sp>
      <p:sp>
        <p:nvSpPr>
          <p:cNvPr id="57" name="Symbol zastępczy obrazu 3"/>
          <p:cNvSpPr>
            <a:spLocks noGrp="1"/>
          </p:cNvSpPr>
          <p:nvPr>
            <p:ph type="pic" sz="quarter" idx="51" hasCustomPrompt="1"/>
          </p:nvPr>
        </p:nvSpPr>
        <p:spPr>
          <a:xfrm>
            <a:off x="5397681" y="385986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4</a:t>
            </a:r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6603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5242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21283"/>
            <a:ext cx="851879" cy="227755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9" y="1196181"/>
            <a:ext cx="7112017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3" name="Symbol zastępczy tekstu 38"/>
          <p:cNvSpPr>
            <a:spLocks noGrp="1"/>
          </p:cNvSpPr>
          <p:nvPr>
            <p:ph type="body" sz="quarter" idx="11" hasCustomPrompt="1"/>
          </p:nvPr>
        </p:nvSpPr>
        <p:spPr>
          <a:xfrm>
            <a:off x="1579609" y="1403930"/>
            <a:ext cx="7113937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4" name="Symbol zastępczy tekstu 3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64910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1579609" y="1906980"/>
            <a:ext cx="7113937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6" name="Symbol zastępczy tekstu 38"/>
          <p:cNvSpPr>
            <a:spLocks noGrp="1"/>
          </p:cNvSpPr>
          <p:nvPr>
            <p:ph type="body" sz="quarter" idx="15" hasCustomPrompt="1"/>
          </p:nvPr>
        </p:nvSpPr>
        <p:spPr>
          <a:xfrm>
            <a:off x="1579610" y="2124860"/>
            <a:ext cx="7113936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0" name="Symbol zastępczy tekstu 38"/>
          <p:cNvSpPr>
            <a:spLocks noGrp="1"/>
          </p:cNvSpPr>
          <p:nvPr>
            <p:ph type="body" sz="quarter" idx="16" hasCustomPrompt="1"/>
          </p:nvPr>
        </p:nvSpPr>
        <p:spPr>
          <a:xfrm>
            <a:off x="459120" y="2809468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1581530" y="2651538"/>
            <a:ext cx="7112016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2" name="Symbol zastępczy tekstu 38"/>
          <p:cNvSpPr>
            <a:spLocks noGrp="1"/>
          </p:cNvSpPr>
          <p:nvPr>
            <p:ph type="body" sz="quarter" idx="18" hasCustomPrompt="1"/>
          </p:nvPr>
        </p:nvSpPr>
        <p:spPr>
          <a:xfrm>
            <a:off x="1581529" y="2869418"/>
            <a:ext cx="7112017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3" name="Symbol zastępczy tekstu 38"/>
          <p:cNvSpPr>
            <a:spLocks noGrp="1"/>
          </p:cNvSpPr>
          <p:nvPr>
            <p:ph type="body" sz="quarter" idx="19" hasCustomPrompt="1"/>
          </p:nvPr>
        </p:nvSpPr>
        <p:spPr>
          <a:xfrm>
            <a:off x="459104" y="3557243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1581513" y="3399313"/>
            <a:ext cx="7112033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5" name="Symbol zastępczy tekstu 38"/>
          <p:cNvSpPr>
            <a:spLocks noGrp="1"/>
          </p:cNvSpPr>
          <p:nvPr>
            <p:ph type="body" sz="quarter" idx="21" hasCustomPrompt="1"/>
          </p:nvPr>
        </p:nvSpPr>
        <p:spPr>
          <a:xfrm>
            <a:off x="1581513" y="3617193"/>
            <a:ext cx="7112033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6" name="Symbol zastępczy tekstu 38"/>
          <p:cNvSpPr>
            <a:spLocks noGrp="1"/>
          </p:cNvSpPr>
          <p:nvPr>
            <p:ph type="body" sz="quarter" idx="22" hasCustomPrompt="1"/>
          </p:nvPr>
        </p:nvSpPr>
        <p:spPr>
          <a:xfrm>
            <a:off x="459104" y="4287427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1581514" y="4129497"/>
            <a:ext cx="711203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8" name="Symbol zastępczy tekstu 38"/>
          <p:cNvSpPr>
            <a:spLocks noGrp="1"/>
          </p:cNvSpPr>
          <p:nvPr>
            <p:ph type="body" sz="quarter" idx="24" hasCustomPrompt="1"/>
          </p:nvPr>
        </p:nvSpPr>
        <p:spPr>
          <a:xfrm>
            <a:off x="1581513" y="4347377"/>
            <a:ext cx="7112033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AGENDA 1</a:t>
            </a:r>
          </a:p>
        </p:txBody>
      </p:sp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2041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28998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50541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505416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INSERT NAME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65908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INSERT TITLE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QUESTIONS</a:t>
            </a:r>
            <a:r>
              <a:rPr lang="pl-PL" dirty="0"/>
              <a:t>?)</a:t>
            </a:r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/>
              <a:t>INSERT NAME AND SURNAME</a:t>
            </a:r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21071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INSERT TITLE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QUESTIONS</a:t>
            </a:r>
            <a:r>
              <a:rPr lang="pl-PL" dirty="0"/>
              <a:t>?)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/>
              <a:t>INSERT NAME AND SURNAME</a:t>
            </a: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921458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/>
              <a:t>7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NAME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535698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7</a:t>
            </a:r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253137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/>
              <a:t>50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995302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/>
              <a:t>50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79343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728525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726605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728525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728509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728509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AGENDA 2</a:t>
            </a:r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8219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50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22772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/>
              <a:t>CLICK AND CHOOSE </a:t>
            </a:r>
          </a:p>
          <a:p>
            <a:r>
              <a:rPr lang="pl-PL" dirty="0"/>
              <a:t>PICTURE</a:t>
            </a:r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/>
              <a:t>CLICK AND CHOOSE </a:t>
            </a:r>
          </a:p>
          <a:p>
            <a:r>
              <a:rPr lang="pl-PL" dirty="0"/>
              <a:t>PICTURE</a:t>
            </a:r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CLICK AND CHOOSE </a:t>
            </a:r>
          </a:p>
          <a:p>
            <a:r>
              <a:rPr lang="pl-PL" dirty="0"/>
              <a:t>PICTURE</a:t>
            </a:r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CLICK AND CHOOSE </a:t>
            </a:r>
          </a:p>
          <a:p>
            <a:r>
              <a:rPr lang="pl-PL" dirty="0"/>
              <a:t>PICTURE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CLICK AND CHOOSE </a:t>
            </a:r>
          </a:p>
          <a:p>
            <a:r>
              <a:rPr lang="pl-PL" dirty="0"/>
              <a:t>PICTURE</a:t>
            </a:r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14693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205071" y="1029457"/>
            <a:ext cx="2825296" cy="1188039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/>
              <a:t>INSERT </a:t>
            </a:r>
            <a:br>
              <a:rPr lang="pl-PL" dirty="0"/>
            </a:br>
            <a:r>
              <a:rPr lang="pl-PL" dirty="0"/>
              <a:t>TITLE SLIDE</a:t>
            </a:r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7443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600" dirty="0">
                <a:solidFill>
                  <a:schemeClr val="bg1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author</a:t>
            </a:r>
            <a:r>
              <a:rPr lang="pl-PL" dirty="0"/>
              <a:t> of </a:t>
            </a:r>
            <a:r>
              <a:rPr lang="pl-PL" dirty="0" err="1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</a:p>
          <a:p>
            <a:pPr lvl="0"/>
            <a:r>
              <a:rPr lang="pl-PL" dirty="0" err="1"/>
              <a:t>quote</a:t>
            </a:r>
            <a:r>
              <a:rPr lang="pl-PL" dirty="0"/>
              <a:t> </a:t>
            </a:r>
          </a:p>
          <a:p>
            <a:pPr lvl="0"/>
            <a:r>
              <a:rPr lang="pl-PL" dirty="0" err="1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75656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</a:p>
          <a:p>
            <a:pPr lvl="0"/>
            <a:r>
              <a:rPr lang="pl-PL" dirty="0" err="1"/>
              <a:t>quote</a:t>
            </a:r>
            <a:r>
              <a:rPr lang="pl-PL" dirty="0"/>
              <a:t> </a:t>
            </a:r>
          </a:p>
          <a:p>
            <a:pPr lvl="0"/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600" dirty="0">
                <a:solidFill>
                  <a:schemeClr val="bg1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author</a:t>
            </a:r>
            <a:r>
              <a:rPr lang="pl-PL" dirty="0"/>
              <a:t> of </a:t>
            </a:r>
            <a:r>
              <a:rPr lang="pl-PL" dirty="0" err="1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2529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0" y="4438650"/>
            <a:ext cx="4779963" cy="522288"/>
          </a:xfrm>
          <a:solidFill>
            <a:schemeClr val="tx1">
              <a:alpha val="95000"/>
            </a:schemeClr>
          </a:solidFill>
        </p:spPr>
        <p:txBody>
          <a:bodyPr anchor="ctr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WSTAW TYTUŁ SEKCJI PREZENTACJI</a:t>
            </a: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975656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mini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0" y="4438650"/>
            <a:ext cx="4779963" cy="522288"/>
          </a:xfrm>
          <a:noFill/>
        </p:spPr>
        <p:txBody>
          <a:bodyPr anchor="ctr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WSTAW TYTUŁ SEKCJI PREZENTACJI</a:t>
            </a: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818302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INSERT TITLE (</a:t>
            </a:r>
            <a:r>
              <a:rPr lang="pl-PL" dirty="0" err="1"/>
              <a:t>e.g</a:t>
            </a:r>
            <a:r>
              <a:rPr lang="pl-PL" dirty="0"/>
              <a:t>. THANK YOU!)</a:t>
            </a:r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COMARCH</a:t>
            </a:r>
          </a:p>
          <a:p>
            <a:r>
              <a:rPr lang="pl-PL" dirty="0"/>
              <a:t>al. Jana Pawła II 39 a </a:t>
            </a:r>
          </a:p>
          <a:p>
            <a:r>
              <a:rPr lang="pl-PL" dirty="0"/>
              <a:t>31-864 Kraków </a:t>
            </a:r>
          </a:p>
          <a:p>
            <a:r>
              <a:rPr lang="pl-PL" dirty="0"/>
              <a:t>Tel. +48 (12) 64 61 000 </a:t>
            </a:r>
          </a:p>
          <a:p>
            <a:r>
              <a:rPr lang="pl-PL" dirty="0"/>
              <a:t>E-Mail: </a:t>
            </a:r>
            <a:r>
              <a:rPr lang="pl-PL" dirty="0" err="1"/>
              <a:t>info@comarch.pl</a:t>
            </a:r>
            <a:r>
              <a:rPr lang="pl-PL" dirty="0"/>
              <a:t> </a:t>
            </a:r>
          </a:p>
          <a:p>
            <a:r>
              <a:rPr lang="pl-PL" dirty="0"/>
              <a:t>www.comarch.com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68884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INSERT TITLE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e.g</a:t>
            </a:r>
            <a:r>
              <a:rPr lang="pl-PL" dirty="0"/>
              <a:t>. THANK YOU!)</a:t>
            </a: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COMARCH</a:t>
            </a:r>
          </a:p>
          <a:p>
            <a:r>
              <a:rPr lang="pl-PL" dirty="0"/>
              <a:t>al. Jana Pawła II 39 a </a:t>
            </a:r>
          </a:p>
          <a:p>
            <a:r>
              <a:rPr lang="pl-PL" dirty="0"/>
              <a:t>31-864 Kraków </a:t>
            </a:r>
          </a:p>
          <a:p>
            <a:r>
              <a:rPr lang="pl-PL" dirty="0"/>
              <a:t>Tel. +48 (12) 64 61 000 </a:t>
            </a:r>
          </a:p>
          <a:p>
            <a:r>
              <a:rPr lang="pl-PL" dirty="0"/>
              <a:t>E-Mail: </a:t>
            </a:r>
            <a:r>
              <a:rPr lang="pl-PL" dirty="0" err="1"/>
              <a:t>info@comarch.pl</a:t>
            </a:r>
            <a:r>
              <a:rPr lang="pl-PL" dirty="0"/>
              <a:t> </a:t>
            </a:r>
          </a:p>
          <a:p>
            <a:r>
              <a:rPr lang="pl-PL" dirty="0"/>
              <a:t>www.comarch.com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30169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al. Jana Pawła II 39 a </a:t>
            </a:r>
          </a:p>
          <a:p>
            <a:r>
              <a:rPr lang="pl-PL" dirty="0"/>
              <a:t>31-864 Kraków </a:t>
            </a:r>
          </a:p>
          <a:p>
            <a:r>
              <a:rPr lang="pl-PL" dirty="0"/>
              <a:t>Tel. +48 (12) 64 61 000 </a:t>
            </a:r>
          </a:p>
          <a:p>
            <a:r>
              <a:rPr lang="pl-PL" dirty="0"/>
              <a:t>E-Mail: info@comarch.pl </a:t>
            </a:r>
          </a:p>
          <a:p>
            <a:r>
              <a:rPr lang="pl-PL" dirty="0"/>
              <a:t>www.comarch.com 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6621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728525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726605" y="151516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726605" y="186856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724685" y="22260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730429" y="2580947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728509" y="293846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732349" y="329131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730429" y="364882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734269" y="3997627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732349" y="435514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AGENDA 3</a:t>
            </a: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855234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al. Jana Pawła II 39 a </a:t>
            </a:r>
          </a:p>
          <a:p>
            <a:r>
              <a:rPr lang="pl-PL" dirty="0"/>
              <a:t>31-864 Kraków </a:t>
            </a:r>
          </a:p>
          <a:p>
            <a:r>
              <a:rPr lang="pl-PL" dirty="0"/>
              <a:t>Tel. +48 (12) 64 61 000 </a:t>
            </a:r>
          </a:p>
          <a:p>
            <a:r>
              <a:rPr lang="pl-PL" dirty="0"/>
              <a:t>E-Mail: info@comarch.pl </a:t>
            </a:r>
          </a:p>
          <a:p>
            <a:r>
              <a:rPr lang="pl-PL" dirty="0"/>
              <a:t>www.comarch.com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8329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INSERT TITLE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e.g</a:t>
            </a:r>
            <a:r>
              <a:rPr lang="pl-PL" dirty="0"/>
              <a:t>. THANK YOU!)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INSERT SUBTITLE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Questions</a:t>
            </a:r>
            <a:r>
              <a:rPr lang="pl-PL" dirty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/>
              <a:t>facebook.com</a:t>
            </a:r>
            <a:r>
              <a:rPr lang="pl-PL" dirty="0"/>
              <a:t>/</a:t>
            </a:r>
            <a:r>
              <a:rPr lang="pl-PL" dirty="0" err="1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/>
              <a:t>twitter.com</a:t>
            </a:r>
            <a:r>
              <a:rPr lang="pl-PL" dirty="0"/>
              <a:t>/</a:t>
            </a:r>
            <a:r>
              <a:rPr lang="pl-PL" dirty="0" err="1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/>
              <a:t>youtube.com</a:t>
            </a:r>
            <a:r>
              <a:rPr lang="pl-PL" dirty="0"/>
              <a:t>/</a:t>
            </a:r>
            <a:r>
              <a:rPr lang="pl-PL" dirty="0" err="1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6621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Ste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21283"/>
            <a:ext cx="851879" cy="227755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9" y="1196181"/>
            <a:ext cx="7112017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3" name="Symbol zastępczy tekstu 38"/>
          <p:cNvSpPr>
            <a:spLocks noGrp="1"/>
          </p:cNvSpPr>
          <p:nvPr>
            <p:ph type="body" sz="quarter" idx="11" hasCustomPrompt="1"/>
          </p:nvPr>
        </p:nvSpPr>
        <p:spPr>
          <a:xfrm>
            <a:off x="1579609" y="1403930"/>
            <a:ext cx="7113937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4" name="Symbol zastępczy tekstu 3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50224"/>
            <a:ext cx="851879" cy="24827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1579609" y="1688806"/>
            <a:ext cx="7113937" cy="325013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6" name="Symbol zastępczy tekstu 38"/>
          <p:cNvSpPr>
            <a:spLocks noGrp="1"/>
          </p:cNvSpPr>
          <p:nvPr>
            <p:ph type="body" sz="quarter" idx="15" hasCustomPrompt="1"/>
          </p:nvPr>
        </p:nvSpPr>
        <p:spPr>
          <a:xfrm>
            <a:off x="1579610" y="1907532"/>
            <a:ext cx="7113936" cy="306392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0" name="Symbol zastępczy tekstu 38"/>
          <p:cNvSpPr>
            <a:spLocks noGrp="1"/>
          </p:cNvSpPr>
          <p:nvPr>
            <p:ph type="body" sz="quarter" idx="16" hasCustomPrompt="1"/>
          </p:nvPr>
        </p:nvSpPr>
        <p:spPr>
          <a:xfrm>
            <a:off x="459120" y="2377861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1581530" y="2219931"/>
            <a:ext cx="7112016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2" name="Symbol zastępczy tekstu 38"/>
          <p:cNvSpPr>
            <a:spLocks noGrp="1"/>
          </p:cNvSpPr>
          <p:nvPr>
            <p:ph type="body" sz="quarter" idx="18" hasCustomPrompt="1"/>
          </p:nvPr>
        </p:nvSpPr>
        <p:spPr>
          <a:xfrm>
            <a:off x="1581529" y="2437811"/>
            <a:ext cx="7112017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3" name="Symbol zastępczy tekstu 38"/>
          <p:cNvSpPr>
            <a:spLocks noGrp="1"/>
          </p:cNvSpPr>
          <p:nvPr>
            <p:ph type="body" sz="quarter" idx="19" hasCustomPrompt="1"/>
          </p:nvPr>
        </p:nvSpPr>
        <p:spPr>
          <a:xfrm>
            <a:off x="459104" y="2882547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1581513" y="2724617"/>
            <a:ext cx="7112033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5" name="Symbol zastępczy tekstu 38"/>
          <p:cNvSpPr>
            <a:spLocks noGrp="1"/>
          </p:cNvSpPr>
          <p:nvPr>
            <p:ph type="body" sz="quarter" idx="21" hasCustomPrompt="1"/>
          </p:nvPr>
        </p:nvSpPr>
        <p:spPr>
          <a:xfrm>
            <a:off x="1581513" y="2942497"/>
            <a:ext cx="7112033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6" name="Symbol zastępczy tekstu 38"/>
          <p:cNvSpPr>
            <a:spLocks noGrp="1"/>
          </p:cNvSpPr>
          <p:nvPr>
            <p:ph type="body" sz="quarter" idx="22" hasCustomPrompt="1"/>
          </p:nvPr>
        </p:nvSpPr>
        <p:spPr>
          <a:xfrm>
            <a:off x="459104" y="4391607"/>
            <a:ext cx="851879" cy="225704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1581514" y="4233678"/>
            <a:ext cx="711203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8" name="Symbol zastępczy tekstu 38"/>
          <p:cNvSpPr>
            <a:spLocks noGrp="1"/>
          </p:cNvSpPr>
          <p:nvPr>
            <p:ph type="body" sz="quarter" idx="24" hasCustomPrompt="1"/>
          </p:nvPr>
        </p:nvSpPr>
        <p:spPr>
          <a:xfrm>
            <a:off x="1581513" y="4451558"/>
            <a:ext cx="7112033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63" y="4838700"/>
            <a:ext cx="800100" cy="122537"/>
          </a:xfrm>
          <a:prstGeom prst="rect">
            <a:avLst/>
          </a:prstGeom>
        </p:spPr>
      </p:pic>
      <p:sp>
        <p:nvSpPr>
          <p:cNvPr id="1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9137" y="3383761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2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1581547" y="3225831"/>
            <a:ext cx="7112016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21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1581546" y="3443711"/>
            <a:ext cx="7112017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9121" y="3888447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30" y="3730517"/>
            <a:ext cx="7112033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24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30" y="3948397"/>
            <a:ext cx="7112033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5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AGENDA 4</a:t>
            </a:r>
          </a:p>
        </p:txBody>
      </p:sp>
      <p:sp>
        <p:nvSpPr>
          <p:cNvPr id="33" name="Prostokąt 32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11484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/>
              <a:t>PICTURE</a:t>
            </a:r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insert link for </a:t>
            </a:r>
            <a:r>
              <a:rPr lang="pl-PL" dirty="0" err="1"/>
              <a:t>social</a:t>
            </a:r>
            <a:r>
              <a:rPr lang="pl-PL" dirty="0"/>
              <a:t> media profile </a:t>
            </a:r>
          </a:p>
          <a:p>
            <a:pPr lvl="0"/>
            <a:r>
              <a:rPr lang="pl-PL" dirty="0" err="1"/>
              <a:t>e.g</a:t>
            </a:r>
            <a:r>
              <a:rPr lang="pl-PL" dirty="0"/>
              <a:t>.: </a:t>
            </a:r>
            <a:r>
              <a:rPr lang="pl-PL" dirty="0" err="1"/>
              <a:t>twitter.com/comarc</a:t>
            </a:r>
            <a:r>
              <a:rPr lang="pl-PL" dirty="0"/>
              <a:t>h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first </a:t>
            </a:r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3347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/>
              <a:t>PICTURE</a:t>
            </a:r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insert link for </a:t>
            </a:r>
            <a:r>
              <a:rPr lang="pl-PL" dirty="0" err="1"/>
              <a:t>social</a:t>
            </a:r>
            <a:r>
              <a:rPr lang="pl-PL" dirty="0"/>
              <a:t> media profile </a:t>
            </a:r>
          </a:p>
          <a:p>
            <a:pPr lvl="0"/>
            <a:r>
              <a:rPr lang="pl-PL" dirty="0" err="1"/>
              <a:t>e.g</a:t>
            </a:r>
            <a:r>
              <a:rPr lang="pl-PL" dirty="0"/>
              <a:t>.: </a:t>
            </a:r>
            <a:r>
              <a:rPr lang="pl-PL" dirty="0" err="1"/>
              <a:t>twitter.com/comarc</a:t>
            </a:r>
            <a:r>
              <a:rPr lang="pl-PL" dirty="0"/>
              <a:t>h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/>
              <a:t>PICTURE</a:t>
            </a:r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/>
              <a:t>PICTURE</a:t>
            </a:r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41081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1"/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28"/>
          </p:nvPr>
        </p:nvSpPr>
        <p:spPr>
          <a:xfrm>
            <a:off x="3400187" y="4820126"/>
            <a:ext cx="2970133" cy="273844"/>
          </a:xfrm>
        </p:spPr>
        <p:txBody>
          <a:bodyPr/>
          <a:lstStyle/>
          <a:p>
            <a:r>
              <a:rPr lang="pl-PL" dirty="0"/>
              <a:t>Q1-Q3 2015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1"/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/>
              <a:t>Q1-Q3 2015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2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98" r:id="rId2"/>
    <p:sldLayoutId id="2147483672" r:id="rId3"/>
    <p:sldLayoutId id="2147483778" r:id="rId4"/>
    <p:sldLayoutId id="2147483791" r:id="rId5"/>
    <p:sldLayoutId id="2147483790" r:id="rId6"/>
    <p:sldLayoutId id="2147483666" r:id="rId7"/>
    <p:sldLayoutId id="2147483794" r:id="rId8"/>
    <p:sldLayoutId id="2147483650" r:id="rId9"/>
    <p:sldLayoutId id="2147483796" r:id="rId10"/>
    <p:sldLayoutId id="2147483782" r:id="rId11"/>
    <p:sldLayoutId id="2147483797" r:id="rId12"/>
    <p:sldLayoutId id="2147483664" r:id="rId13"/>
    <p:sldLayoutId id="2147483739" r:id="rId14"/>
    <p:sldLayoutId id="2147483738" r:id="rId15"/>
    <p:sldLayoutId id="2147483693" r:id="rId16"/>
    <p:sldLayoutId id="2147483695" r:id="rId17"/>
    <p:sldLayoutId id="2147483691" r:id="rId18"/>
    <p:sldLayoutId id="2147483787" r:id="rId19"/>
    <p:sldLayoutId id="2147483784" r:id="rId20"/>
    <p:sldLayoutId id="2147483789" r:id="rId21"/>
    <p:sldLayoutId id="2147483783" r:id="rId22"/>
    <p:sldLayoutId id="2147483788" r:id="rId23"/>
    <p:sldLayoutId id="2147483703" r:id="rId24"/>
    <p:sldLayoutId id="2147483681" r:id="rId25"/>
    <p:sldLayoutId id="2147483779" r:id="rId26"/>
    <p:sldLayoutId id="2147483683" r:id="rId27"/>
    <p:sldLayoutId id="2147483745" r:id="rId28"/>
    <p:sldLayoutId id="2147483684" r:id="rId29"/>
    <p:sldLayoutId id="2147483772" r:id="rId30"/>
    <p:sldLayoutId id="2147483773" r:id="rId31"/>
    <p:sldLayoutId id="2147483774" r:id="rId32"/>
    <p:sldLayoutId id="2147483726" r:id="rId33"/>
    <p:sldLayoutId id="2147483677" r:id="rId34"/>
    <p:sldLayoutId id="2147483706" r:id="rId35"/>
    <p:sldLayoutId id="2147483680" r:id="rId36"/>
    <p:sldLayoutId id="2147483702" r:id="rId37"/>
    <p:sldLayoutId id="2147483712" r:id="rId38"/>
    <p:sldLayoutId id="2147483786" r:id="rId39"/>
    <p:sldLayoutId id="2147483785" r:id="rId40"/>
    <p:sldLayoutId id="2147483741" r:id="rId41"/>
    <p:sldLayoutId id="2147483717" r:id="rId42"/>
    <p:sldLayoutId id="2147483718" r:id="rId43"/>
    <p:sldLayoutId id="2147483719" r:id="rId44"/>
    <p:sldLayoutId id="2147483723" r:id="rId45"/>
    <p:sldLayoutId id="2147483795" r:id="rId46"/>
    <p:sldLayoutId id="2147483668" r:id="rId47"/>
    <p:sldLayoutId id="2147483770" r:id="rId48"/>
    <p:sldLayoutId id="2147483678" r:id="rId49"/>
    <p:sldLayoutId id="2147483679" r:id="rId50"/>
    <p:sldLayoutId id="2147483737" r:id="rId51"/>
  </p:sldLayoutIdLst>
  <p:transition spd="slow">
    <p:wipe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199" y="2535161"/>
            <a:ext cx="8229599" cy="810019"/>
          </a:xfrm>
        </p:spPr>
        <p:txBody>
          <a:bodyPr/>
          <a:lstStyle/>
          <a:p>
            <a:r>
              <a:rPr lang="pl-PL" dirty="0"/>
              <a:t>Wyniki finansowe H1 2019</a:t>
            </a:r>
            <a:endParaRPr lang="en-GB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199" y="3665220"/>
            <a:ext cx="8229599" cy="446596"/>
          </a:xfrm>
        </p:spPr>
        <p:txBody>
          <a:bodyPr>
            <a:normAutofit/>
          </a:bodyPr>
          <a:lstStyle/>
          <a:p>
            <a:r>
              <a:rPr lang="pl-PL" sz="1800" dirty="0"/>
              <a:t>Konrad Tarański, Wiceprezes Zarządu, CFO Comarch 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457200" y="4518660"/>
            <a:ext cx="4000500" cy="535531"/>
          </a:xfrm>
        </p:spPr>
        <p:txBody>
          <a:bodyPr/>
          <a:lstStyle/>
          <a:p>
            <a:r>
              <a:rPr lang="pl-PL" b="1" dirty="0"/>
              <a:t>3 września 2019, Warszawa</a:t>
            </a:r>
            <a:endParaRPr lang="de-DE" b="1" dirty="0"/>
          </a:p>
          <a:p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183" cy="22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085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26437E"/>
                </a:solidFill>
              </a:rPr>
              <a:t>Wynik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>
                <a:solidFill>
                  <a:srgbClr val="26437E"/>
                </a:solidFill>
              </a:rPr>
              <a:t>netto przypadający na akcjonariuszy Q2 2019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10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33612" y="3806867"/>
            <a:ext cx="8159538" cy="882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w tys. PLN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pl-PL" sz="900" i="1" dirty="0">
                <a:solidFill>
                  <a:srgbClr val="26437E"/>
                </a:solidFill>
              </a:rPr>
              <a:t>Od 1 stycznia 2018 r. Grupa do przychodów ze sprzedaży zaczęła stosować zasady wynikające z MSSF 15. Dla celów porównawczych dokonano też przekształcenia zgodnie z MSSF 15 danych za okres I, II, III i IV kwartału 2017 r. Dane za lata 2015 – 2016 nie zostały przekształcone zgodnie z MSSF 15.</a:t>
            </a:r>
          </a:p>
          <a:p>
            <a:r>
              <a:rPr lang="pl-PL" sz="900" i="1" dirty="0">
                <a:solidFill>
                  <a:srgbClr val="26437E"/>
                </a:solidFill>
              </a:rPr>
              <a:t>Od 1 stycznia 2019 r. Grupa zaczęła stosować zasady wynikające z MSSF 16. Dane za lata 2015 – 2018 nie zostały przekształcone zgodnie z MSSF 16.</a:t>
            </a:r>
            <a:endParaRPr lang="pl-PL" sz="900" i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1974475-511B-407C-AC41-E0310598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143" y="1004942"/>
            <a:ext cx="6297714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6989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Wynik operacyjny vs. wynik netto Grupy Kapitałowej Q2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11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953249" y="4886946"/>
            <a:ext cx="682625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w tys. PLN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501C45-C793-4207-BBDE-6E5A8CF8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37" y="1104560"/>
            <a:ext cx="8591926" cy="39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56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Przychody ze sprzedaży Grupy Kapitałowej H1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12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3612" y="4021362"/>
            <a:ext cx="8159538" cy="744436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w tys. PLN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pl-PL" sz="900" i="1" dirty="0">
                <a:solidFill>
                  <a:srgbClr val="26437E"/>
                </a:solidFill>
              </a:rPr>
              <a:t>Od 1 stycznia 2018 r. Grupa do przychodów ze sprzedaży zaczęła stosować zasady wynikające z MSSF 15. Dla celów porównawczych dokonano też przekształcenia zgodnie z MSSF 15 danych za okres I, II, III i IV kwartału 2017 r.</a:t>
            </a:r>
            <a:endParaRPr lang="pl-PL" sz="900" i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F662B25-2C43-4F7E-A7A9-4346CB24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12" y="1007990"/>
            <a:ext cx="6187976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90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xfrm>
            <a:off x="457200" y="118237"/>
            <a:ext cx="8235950" cy="692865"/>
          </a:xfrm>
        </p:spPr>
        <p:txBody>
          <a:bodyPr/>
          <a:lstStyle/>
          <a:p>
            <a:r>
              <a:rPr lang="pl-PL" altLang="pl-PL" dirty="0">
                <a:solidFill>
                  <a:srgbClr val="26437E"/>
                </a:solidFill>
              </a:rPr>
              <a:t>Struktura przychodów ze sprzedaży w H1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13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274050" y="4077714"/>
            <a:ext cx="714619" cy="205827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r>
              <a:rPr lang="pl-PL" sz="1000" i="1" dirty="0">
                <a:solidFill>
                  <a:srgbClr val="26437E"/>
                </a:solidFill>
              </a:rPr>
              <a:t>w tys. PLN</a:t>
            </a:r>
            <a:endParaRPr lang="pl-PL" sz="1000" i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360CC31-2ABA-4FAB-B688-36E17EBA9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8" y="1062520"/>
            <a:ext cx="719390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7795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/>
          <a:lstStyle/>
          <a:p>
            <a:r>
              <a:rPr lang="pl-PL" altLang="pl-PL" dirty="0">
                <a:solidFill>
                  <a:srgbClr val="26437E"/>
                </a:solidFill>
              </a:rPr>
              <a:t>Struktura przychodów wg rodzaju H1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14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824124" y="4302042"/>
            <a:ext cx="1021899" cy="23660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1200" i="1" dirty="0">
                <a:solidFill>
                  <a:srgbClr val="26437E"/>
                </a:solidFill>
              </a:rPr>
              <a:t>w tys. PLN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43D4F91-61E5-43EC-A41A-513ADCC0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3" y="754421"/>
            <a:ext cx="840101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38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xfrm>
            <a:off x="457200" y="109001"/>
            <a:ext cx="8235950" cy="692865"/>
          </a:xfrm>
        </p:spPr>
        <p:txBody>
          <a:bodyPr/>
          <a:lstStyle/>
          <a:p>
            <a:r>
              <a:rPr lang="pl-PL" dirty="0">
                <a:solidFill>
                  <a:srgbClr val="26437E"/>
                </a:solidFill>
              </a:rPr>
              <a:t>Skonsolidowane wyniki finansowe H1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671250" y="4183740"/>
            <a:ext cx="1021899" cy="23660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1200" i="1" dirty="0">
                <a:solidFill>
                  <a:srgbClr val="26437E"/>
                </a:solidFill>
              </a:rPr>
              <a:t>w tys. PLN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9913DA8-2229-419F-8498-09C2A8F8C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46" y="1205671"/>
            <a:ext cx="6913507" cy="27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5909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26437E"/>
                </a:solidFill>
              </a:rPr>
              <a:t>Wynik operacyjny Grupy Kapitałowej H1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16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57200" y="3893648"/>
            <a:ext cx="8159538" cy="882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w tys. PLN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pl-PL" sz="900" i="1" dirty="0">
                <a:solidFill>
                  <a:srgbClr val="26437E"/>
                </a:solidFill>
              </a:rPr>
              <a:t>Od 1 stycznia 2018 r. Grupa do przychodów ze sprzedaży zaczęła stosować zasady wynikające z MSSF 15. Dla celów porównawczych dokonano też przekształcenia zgodnie z MSSF 15 danych za okres I, II, III i IV kwartału 2017 r. Dane za lata 2015 – 2016 nie zostały przekształcone zgodnie z MSSF 15.</a:t>
            </a:r>
          </a:p>
          <a:p>
            <a:r>
              <a:rPr lang="pl-PL" sz="900" i="1" dirty="0">
                <a:solidFill>
                  <a:srgbClr val="26437E"/>
                </a:solidFill>
              </a:rPr>
              <a:t>Od 1 stycznia 2019 r. Grupa zaczęła stosować zasady wynikające z MSSF 16. Dane za lata 2015 – 2018 nie zostały przekształcone zgodnie z MSSF 16</a:t>
            </a:r>
            <a:endParaRPr lang="pl-PL" sz="900" i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C4EA470-01CF-4C83-ACB3-A9DA163EE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15" y="1007990"/>
            <a:ext cx="6200169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2501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>
                <a:solidFill>
                  <a:srgbClr val="26437E"/>
                </a:solidFill>
              </a:rPr>
              <a:t>EBITDA Grupy Kapitałowej H1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27262" y="3745829"/>
            <a:ext cx="8159538" cy="102143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w tys. PLN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pl-PL" sz="900" i="1" dirty="0">
                <a:solidFill>
                  <a:srgbClr val="26437E"/>
                </a:solidFill>
              </a:rPr>
              <a:t>Od 1 stycznia 2018 r. Grupa do przychodów ze sprzedaży zaczęła stosować zasady wynikające z MSSF 15. Dla celów porównawczych dokonano też przekształcenia zgodnie z MSSF 15 danych za okres I, II, III i IV kwartału 2017 r. Dane za lata 2015 – 2016 nie zostały przekształcone zgodnie z MSSF 15.</a:t>
            </a:r>
          </a:p>
          <a:p>
            <a:r>
              <a:rPr lang="pl-PL" sz="900" i="1" dirty="0">
                <a:solidFill>
                  <a:srgbClr val="26437E"/>
                </a:solidFill>
              </a:rPr>
              <a:t>Od 1 stycznia 2019 r. Grupa zaczęła stosować zasady wynikające z MSSF 16. W wyniku zastosowania MSSF 16 wartość amortyzacji oraz EBIDTA w H1 2019 uległa zwiększeniu o 9 206 tys. zł. Dane za lata 2015 – 2018 nie zostały przekształcone zgodnie z MSSF 16.</a:t>
            </a:r>
            <a:endParaRPr lang="pl-PL" sz="900" i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D55130C-672E-46A0-9984-6CEBD756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60" y="1004942"/>
            <a:ext cx="6181880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105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26437E"/>
                </a:solidFill>
              </a:rPr>
              <a:t>Wynik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>
                <a:solidFill>
                  <a:srgbClr val="26437E"/>
                </a:solidFill>
              </a:rPr>
              <a:t>netto przypadający na akcjonariuszy H1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18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33612" y="3806867"/>
            <a:ext cx="8159538" cy="882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w tys. PLN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pl-PL" sz="900" i="1" dirty="0">
                <a:solidFill>
                  <a:srgbClr val="26437E"/>
                </a:solidFill>
              </a:rPr>
              <a:t>Od 1 stycznia 2018 r. Grupa do przychodów ze sprzedaży zaczęła stosować zasady wynikające z MSSF 15. Dla celów porównawczych dokonano też przekształcenia zgodnie z MSSF 15 danych za okres I, II, III i IV kwartału 2017 r. Dane za lata 2015 – 2016 nie zostały przekształcone zgodnie z MSSF 15.</a:t>
            </a:r>
          </a:p>
          <a:p>
            <a:r>
              <a:rPr lang="pl-PL" sz="900" i="1" dirty="0">
                <a:solidFill>
                  <a:srgbClr val="26437E"/>
                </a:solidFill>
              </a:rPr>
              <a:t>Od 1 stycznia 2019 r. Grupa zaczęła stosować zasady wynikające z MSSF 16. Dane za lata 2015 – 2018 nie zostały przekształcone zgodnie z MSSF 16.</a:t>
            </a:r>
            <a:endParaRPr lang="pl-PL" sz="900" i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57C113C-C832-4A67-8A12-AE26CC920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57" y="1004942"/>
            <a:ext cx="634648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179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Wynik operacyjny vs. wynik netto Grupy Kapitałowej H1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19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953249" y="4886946"/>
            <a:ext cx="682625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w tys. PLN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AB518CC-A629-4E81-B209-0C49A2C9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0" y="1026396"/>
            <a:ext cx="8616719" cy="39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12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0"/>
            <a:ext cx="8235950" cy="29069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Przychody i wyniki finansowe Q2 i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Wpływ MSSF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Przepływy pieniężne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Zatrudnienie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Inwestycje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Podsumowanie</a:t>
            </a:r>
          </a:p>
          <a:p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1062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1"/>
            <a:ext cx="8235950" cy="2612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Przychody i wyniki finansowe Q2 i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Wpływ MSSF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Przepływy pieniężne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Zatrudnienie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Inwestycje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Podsumowanie</a:t>
            </a:r>
          </a:p>
          <a:p>
            <a:pPr marL="0" indent="0">
              <a:buNone/>
            </a:pPr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6032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21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Wpływ zastosowania MSSF 16 w H1 2019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27957"/>
              </p:ext>
            </p:extLst>
          </p:nvPr>
        </p:nvGraphicFramePr>
        <p:xfrm>
          <a:off x="542167" y="1100518"/>
          <a:ext cx="8150982" cy="3495757"/>
        </p:xfrm>
        <a:graphic>
          <a:graphicData uri="http://schemas.openxmlformats.org/drawingml/2006/table">
            <a:tbl>
              <a:tblPr/>
              <a:tblGrid>
                <a:gridCol w="277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456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Grupa Comarch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37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Stan na 30 czerwca 2019 - dane opublikowane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37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Stan na 30 czerwca 2019 bez MSSF 16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37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Efekt MSSF 16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</a:rPr>
                        <a:t>Aktywo z tytułu prawa do użytkowania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F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0" i="0" u="none" strike="noStrike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</a:rPr>
                        <a:t>71 248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F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0" i="0" u="none" strike="noStrike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F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0" i="0" u="none" strike="noStrike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</a:rPr>
                        <a:t>71 248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02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 dirty="0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</a:rPr>
                        <a:t>Zobowiązania z tytułu leasingu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0" i="0" u="none" strike="noStrike" dirty="0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71 134</a:t>
                      </a:r>
                      <a:endParaRPr lang="pl-PL" sz="1800" b="0" i="0" u="none" strike="noStrike" dirty="0">
                        <a:solidFill>
                          <a:srgbClr val="2643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0" i="0" u="none" strike="noStrike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0" i="0" u="none" strike="noStrike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71 134</a:t>
                      </a:r>
                      <a:endParaRPr lang="pl-PL" sz="1800" b="0" i="0" u="none" strike="noStrike">
                        <a:solidFill>
                          <a:srgbClr val="26437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04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 dirty="0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</a:rPr>
                        <a:t>Amortyzacja prawa do użytkowania H1 2019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F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0" i="0" u="none" strike="noStrike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</a:rPr>
                        <a:t>9 206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F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0" i="0" u="none" strike="noStrike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F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0" i="0" u="none" strike="noStrike" dirty="0">
                          <a:solidFill>
                            <a:srgbClr val="26437E"/>
                          </a:solidFill>
                          <a:effectLst/>
                          <a:latin typeface="Arial" panose="020B0604020202020204" pitchFamily="34" charset="0"/>
                        </a:rPr>
                        <a:t>9 206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56320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1"/>
            <a:ext cx="8235950" cy="2612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Przychody i wyniki finansowe Q2 i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Wpływ MSSF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Przepływy pieniężne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Zatrudnienie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Inwestycje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Podsumowanie</a:t>
            </a:r>
          </a:p>
          <a:p>
            <a:pPr marL="0" indent="0">
              <a:buNone/>
            </a:pPr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7009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23</a:t>
            </a:fld>
            <a:endParaRPr lang="pl-PL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Przepływy pieniężne H1 2019</a:t>
            </a:r>
            <a:endParaRPr lang="en-US" alt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445192-B173-4CCD-90C4-A9204D39D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1866"/>
            <a:ext cx="9144000" cy="38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699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1"/>
            <a:ext cx="8235950" cy="2612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Przychody i wyniki finansowe Q2 i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Wpływ MSSF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Przepływy pieniężne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Zatrudnienie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Inwestycje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Podsumowanie</a:t>
            </a:r>
          </a:p>
          <a:p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69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xfrm>
            <a:off x="457200" y="109001"/>
            <a:ext cx="8235950" cy="692865"/>
          </a:xfrm>
        </p:spPr>
        <p:txBody>
          <a:bodyPr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Wielkość zatrudnienia w Grupie Comarch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25</a:t>
            </a:fld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7B598A2-85D9-4BF4-92AB-4F03B018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41" y="929247"/>
            <a:ext cx="7193903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953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26</a:t>
            </a:fld>
            <a:endParaRPr lang="pl-PL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Zatrudnienie</a:t>
            </a:r>
            <a:endParaRPr lang="en-US" altLang="pl-PL" dirty="0">
              <a:solidFill>
                <a:srgbClr val="26437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0377" y="916682"/>
            <a:ext cx="8554341" cy="374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pl-PL" sz="20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altLang="pl-PL" sz="1600" dirty="0">
              <a:solidFill>
                <a:srgbClr val="FF0000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27"/>
          </p:nvPr>
        </p:nvSpPr>
        <p:spPr>
          <a:xfrm>
            <a:off x="409575" y="1678598"/>
            <a:ext cx="8324850" cy="3225586"/>
          </a:xfrm>
        </p:spPr>
        <p:txBody>
          <a:bodyPr>
            <a:noAutofit/>
          </a:bodyPr>
          <a:lstStyle/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r>
              <a:rPr lang="pl-PL" sz="1600" dirty="0"/>
              <a:t>Na dzień 30 czerwca 2019 roku Grupa Comarch zatrudniała 6 106 osób, tj. o 66 osób (1,1%) więcej niż na dzień 31 grudnia 2018 roku</a:t>
            </a:r>
          </a:p>
          <a:p>
            <a:pPr marL="0" indent="0">
              <a:buNone/>
            </a:pPr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r>
              <a:rPr lang="pl-PL" sz="1600" dirty="0"/>
              <a:t>Fundusz płac podstawowych w Grupie Comarch w prezentowanym okresie był o ok. 14% wyższy niż w pierwszym półroczu 2018 roku</a:t>
            </a:r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en-GB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092987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1"/>
            <a:ext cx="8235950" cy="2612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Przychody i wyniki finansowe Q2 i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Wpływ MSSF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Przepływy pieniężne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Zatrudnienie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Inwestycje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Podsumowanie</a:t>
            </a:r>
          </a:p>
          <a:p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866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28</a:t>
            </a:fld>
            <a:endParaRPr lang="pl-PL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Inwestycje</a:t>
            </a:r>
            <a:endParaRPr lang="en-US" altLang="pl-PL" dirty="0">
              <a:solidFill>
                <a:srgbClr val="26437E"/>
              </a:solidFill>
            </a:endParaRPr>
          </a:p>
        </p:txBody>
      </p:sp>
      <p:sp>
        <p:nvSpPr>
          <p:cNvPr id="6" name="Symbol zastępczy tekstu 6"/>
          <p:cNvSpPr>
            <a:spLocks noGrp="1"/>
          </p:cNvSpPr>
          <p:nvPr>
            <p:ph type="body" sz="quarter" idx="27"/>
          </p:nvPr>
        </p:nvSpPr>
        <p:spPr>
          <a:xfrm>
            <a:off x="425856" y="1031351"/>
            <a:ext cx="8267294" cy="3372869"/>
          </a:xfrm>
        </p:spPr>
        <p:txBody>
          <a:bodyPr>
            <a:noAutofit/>
          </a:bodyPr>
          <a:lstStyle/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r>
              <a:rPr lang="pl-PL" altLang="pl-PL" sz="1600" dirty="0">
                <a:solidFill>
                  <a:srgbClr val="26437E"/>
                </a:solidFill>
              </a:rPr>
              <a:t>W H1 2019 Grupa kontynuowała rozwój produktów IT, a także inwestowała w rozwój własnych technologii informatycznych (m.in. Comarch </a:t>
            </a:r>
            <a:r>
              <a:rPr lang="pl-PL" altLang="pl-PL" sz="1600" dirty="0" err="1">
                <a:solidFill>
                  <a:srgbClr val="26437E"/>
                </a:solidFill>
              </a:rPr>
              <a:t>Cloud</a:t>
            </a:r>
            <a:r>
              <a:rPr lang="pl-PL" altLang="pl-PL" sz="1600" dirty="0">
                <a:solidFill>
                  <a:srgbClr val="26437E"/>
                </a:solidFill>
              </a:rPr>
              <a:t>)</a:t>
            </a:r>
          </a:p>
          <a:p>
            <a:endParaRPr lang="pl-PL" altLang="pl-PL" sz="1600" dirty="0">
              <a:solidFill>
                <a:srgbClr val="26437E"/>
              </a:solidFill>
            </a:endParaRPr>
          </a:p>
          <a:p>
            <a:r>
              <a:rPr lang="pl-PL" altLang="pl-PL" sz="1600" dirty="0">
                <a:solidFill>
                  <a:srgbClr val="26437E"/>
                </a:solidFill>
              </a:rPr>
              <a:t>W H1 2019 Grupa rozpoczęła realizację nowej inwestycji infrastrukturalnej Centrum Treningowe MKS Cracovia w Rącznej</a:t>
            </a:r>
          </a:p>
          <a:p>
            <a:endParaRPr lang="pl-PL" altLang="pl-PL" sz="1600" dirty="0">
              <a:solidFill>
                <a:srgbClr val="26437E"/>
              </a:solidFill>
            </a:endParaRPr>
          </a:p>
          <a:p>
            <a:r>
              <a:rPr lang="pl-PL" altLang="pl-PL" sz="1600" dirty="0">
                <a:solidFill>
                  <a:srgbClr val="26437E"/>
                </a:solidFill>
              </a:rPr>
              <a:t>Grupa prowadzi działania przygotowawcze związane z inwestycją Comarch Data Center w Stanach Zjednoczonych</a:t>
            </a:r>
            <a:endParaRPr lang="pl-PL" altLang="pl-PL" sz="1400" dirty="0">
              <a:solidFill>
                <a:srgbClr val="26437E"/>
              </a:solidFill>
            </a:endParaRPr>
          </a:p>
          <a:p>
            <a:endParaRPr lang="pl-PL" altLang="pl-PL" sz="1600" dirty="0">
              <a:solidFill>
                <a:srgbClr val="26437E"/>
              </a:solidFill>
            </a:endParaRPr>
          </a:p>
          <a:p>
            <a:pPr marL="0" indent="0">
              <a:buNone/>
            </a:pPr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en-GB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329976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1"/>
            <a:ext cx="8235950" cy="2612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Przychody i wyniki finansowe Q2 i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Wpływ MSSF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Przepływy pieniężne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Zatrudnienie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Inwestycje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Podsumowanie</a:t>
            </a:r>
          </a:p>
          <a:p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025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0"/>
            <a:ext cx="8235950" cy="2826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Przychody i wyniki finansowe Q2 i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Wpływ MSSF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Przepływy pieniężne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Zatrudnienie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Inwestycje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Podsumowanie</a:t>
            </a:r>
          </a:p>
          <a:p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082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/>
              <a:t>Podsumowanie H1 2019 roku</a:t>
            </a:r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30</a:t>
            </a:fld>
            <a:endParaRPr lang="pl-PL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711" y="1165660"/>
            <a:ext cx="8548577" cy="3453253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l-PL" altLang="pl-PL" sz="1400" b="0" dirty="0">
                <a:solidFill>
                  <a:schemeClr val="tx1"/>
                </a:solidFill>
              </a:rPr>
              <a:t>Przychody ze sprzedaży wzrosły o 62,4 mln zł, tj. o 10,3%, znacznie szybciej niż koszty działalności - w efekcie rentowność operacyjna wzrosła do +6,9%, a rentowność netto do +4,1%</a:t>
            </a:r>
          </a:p>
          <a:p>
            <a:pPr algn="just"/>
            <a:endParaRPr lang="pl-PL" altLang="pl-PL" sz="1400" b="0" dirty="0">
              <a:solidFill>
                <a:schemeClr val="tx1"/>
              </a:solidFill>
            </a:endParaRPr>
          </a:p>
          <a:p>
            <a:pPr algn="just"/>
            <a:r>
              <a:rPr lang="pl-PL" sz="1400" b="0" dirty="0">
                <a:solidFill>
                  <a:schemeClr val="tx1"/>
                </a:solidFill>
              </a:rPr>
              <a:t>Przychody ze sprzedaży zagranicznej wzrosły o 18,7%, dzięki dobrej sprzedaży rozwiązań IT dla sektora telekomunikacyjnego oraz sektora handlowo-usługowego w krajach europejskich oraz w Azji</a:t>
            </a:r>
          </a:p>
          <a:p>
            <a:pPr algn="just"/>
            <a:endParaRPr lang="pl-PL" sz="1400" b="0" dirty="0">
              <a:solidFill>
                <a:schemeClr val="tx1"/>
              </a:solidFill>
            </a:endParaRPr>
          </a:p>
          <a:p>
            <a:pPr algn="just"/>
            <a:r>
              <a:rPr lang="pl-PL" sz="1400" b="0" dirty="0">
                <a:solidFill>
                  <a:schemeClr val="tx1"/>
                </a:solidFill>
              </a:rPr>
              <a:t>Przychody ze sprzedaży krajowej uległy stabilizacji – po dużym wzroście przychodów w Q1 2019, w Q2 nastąpił spadek przychodów do sektora publicznego, co było to efektem braku realizacji w Q2 dostaw wyrobów gotowych do jednej z instytucji publicznych (co miało miejsce w Q2 2018)</a:t>
            </a:r>
          </a:p>
          <a:p>
            <a:pPr algn="just"/>
            <a:endParaRPr lang="pl-PL" altLang="pl-PL" sz="1400" b="0" dirty="0">
              <a:solidFill>
                <a:schemeClr val="tx1"/>
              </a:solidFill>
            </a:endParaRPr>
          </a:p>
          <a:p>
            <a:pPr algn="just"/>
            <a:r>
              <a:rPr lang="pl-PL" sz="1400" b="0" dirty="0">
                <a:solidFill>
                  <a:schemeClr val="tx1"/>
                </a:solidFill>
              </a:rPr>
              <a:t>Zastosowanie po raz pierwszy standardu rachunkowości MSSF 16 spowodowało, że wartość amortyzacji, a tym samym wartość zysku EBITDA, w H1 2019 zwiększyła się o 9 206 tys. zł</a:t>
            </a:r>
          </a:p>
          <a:p>
            <a:pPr algn="just"/>
            <a:endParaRPr lang="pl-PL" sz="1400" b="0" dirty="0">
              <a:solidFill>
                <a:schemeClr val="tx1"/>
              </a:solidFill>
            </a:endParaRPr>
          </a:p>
          <a:p>
            <a:pPr algn="just"/>
            <a:r>
              <a:rPr lang="pl-PL" sz="1400" b="0" dirty="0">
                <a:solidFill>
                  <a:schemeClr val="tx1"/>
                </a:solidFill>
              </a:rPr>
              <a:t>WZA Comarch podjęło uchwałę o wypłacie dywidendy 1,50 zł na akcję</a:t>
            </a:r>
          </a:p>
        </p:txBody>
      </p:sp>
    </p:spTree>
    <p:extLst>
      <p:ext uri="{BB962C8B-B14F-4D97-AF65-F5344CB8AC3E}">
        <p14:creationId xmlns:p14="http://schemas.microsoft.com/office/powerpoint/2010/main" val="144486947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/>
              <a:t>WZA 2019 – powołanie osób nadzorujących i zarządzających</a:t>
            </a:r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31</a:t>
            </a:fld>
            <a:endParaRPr lang="pl-PL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711" y="984907"/>
            <a:ext cx="8548577" cy="4370427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l-PL" sz="1400" b="0" dirty="0">
                <a:solidFill>
                  <a:schemeClr val="tx1"/>
                </a:solidFill>
              </a:rPr>
              <a:t>WZA Comarch SA powołało na nową kadencję Radę Nadzorczą Comarch SA w składzie:</a:t>
            </a:r>
          </a:p>
          <a:p>
            <a:pPr lvl="1" algn="just"/>
            <a:r>
              <a:rPr lang="pl-PL" sz="1200" dirty="0"/>
              <a:t>Elżbieta Filipiak (Przewodnicząca RN)</a:t>
            </a:r>
          </a:p>
          <a:p>
            <a:pPr lvl="1" algn="just"/>
            <a:r>
              <a:rPr lang="pl-PL" sz="1200" b="0" dirty="0">
                <a:solidFill>
                  <a:schemeClr val="tx1"/>
                </a:solidFill>
              </a:rPr>
              <a:t>Andrzej Pach (Wiceprzewodniczący RN)</a:t>
            </a:r>
          </a:p>
          <a:p>
            <a:pPr lvl="1" algn="just"/>
            <a:r>
              <a:rPr lang="pl-PL" sz="1200" dirty="0"/>
              <a:t>Danuta Drobniak</a:t>
            </a:r>
          </a:p>
          <a:p>
            <a:pPr lvl="1" algn="just"/>
            <a:r>
              <a:rPr lang="pl-PL" sz="1200" dirty="0"/>
              <a:t>Łukasz Kalinowski</a:t>
            </a:r>
          </a:p>
          <a:p>
            <a:pPr lvl="1" algn="just"/>
            <a:r>
              <a:rPr lang="pl-PL" sz="1200" dirty="0"/>
              <a:t>Joanna Krasodomska</a:t>
            </a:r>
          </a:p>
          <a:p>
            <a:pPr lvl="1" algn="just"/>
            <a:r>
              <a:rPr lang="pl-PL" sz="1200" dirty="0"/>
              <a:t>Anna Pruska</a:t>
            </a:r>
          </a:p>
          <a:p>
            <a:pPr lvl="1" algn="just"/>
            <a:r>
              <a:rPr lang="pl-PL" sz="1200" dirty="0"/>
              <a:t>Tadeusz </a:t>
            </a:r>
            <a:r>
              <a:rPr lang="pl-PL" sz="1200" dirty="0" err="1"/>
              <a:t>Włudyka</a:t>
            </a:r>
            <a:endParaRPr lang="pl-PL" sz="1200" dirty="0"/>
          </a:p>
          <a:p>
            <a:pPr lvl="1" algn="just"/>
            <a:endParaRPr lang="pl-PL" sz="1200" dirty="0"/>
          </a:p>
          <a:p>
            <a:pPr algn="just"/>
            <a:r>
              <a:rPr lang="pl-PL" sz="1400" b="0" dirty="0">
                <a:solidFill>
                  <a:schemeClr val="tx1"/>
                </a:solidFill>
              </a:rPr>
              <a:t>WZA Comarch SA powołało na nową kadencję Zarząd Comarch SA, w składzie:</a:t>
            </a:r>
          </a:p>
          <a:p>
            <a:pPr lvl="1" algn="just"/>
            <a:r>
              <a:rPr lang="pl-PL" sz="1200" dirty="0"/>
              <a:t>Janusz Filipiak (Prezes Zarządu)</a:t>
            </a:r>
          </a:p>
          <a:p>
            <a:pPr lvl="1" algn="just"/>
            <a:r>
              <a:rPr lang="pl-PL" sz="1200" dirty="0"/>
              <a:t>Marcin Dąbrowski</a:t>
            </a:r>
          </a:p>
          <a:p>
            <a:pPr lvl="1" algn="just"/>
            <a:r>
              <a:rPr lang="pl-PL" sz="1200" dirty="0"/>
              <a:t>Paweł Prokop</a:t>
            </a:r>
          </a:p>
          <a:p>
            <a:pPr lvl="1" algn="just"/>
            <a:r>
              <a:rPr lang="pl-PL" sz="1200" dirty="0"/>
              <a:t>Andrzej Przewięźlikowski</a:t>
            </a:r>
          </a:p>
          <a:p>
            <a:pPr lvl="1" algn="just"/>
            <a:r>
              <a:rPr lang="pl-PL" sz="1200" dirty="0"/>
              <a:t>Zbigniew Rymarczyk</a:t>
            </a:r>
          </a:p>
          <a:p>
            <a:pPr lvl="1" algn="just"/>
            <a:r>
              <a:rPr lang="pl-PL" sz="1200" dirty="0"/>
              <a:t>Konrad Tarański</a:t>
            </a:r>
          </a:p>
          <a:p>
            <a:pPr lvl="1" algn="just"/>
            <a:r>
              <a:rPr lang="pl-PL" sz="1200" dirty="0"/>
              <a:t>Marcin Warwas</a:t>
            </a:r>
          </a:p>
          <a:p>
            <a:pPr lvl="1" algn="just"/>
            <a:endParaRPr lang="pl-PL" sz="1200" dirty="0"/>
          </a:p>
          <a:p>
            <a:pPr algn="just"/>
            <a:endParaRPr lang="pl-PL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950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32</a:t>
            </a:fld>
            <a:endParaRPr lang="pl-PL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Kurs akcji Comarch na GPW w okresie 1.01.2019 – 30.06.2019</a:t>
            </a:r>
            <a:endParaRPr lang="en-US" altLang="pl-PL" dirty="0">
              <a:solidFill>
                <a:srgbClr val="26437E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F773436-5350-42DD-A5D4-01C67177C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637" y="749087"/>
            <a:ext cx="6614726" cy="39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9947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34125"/>
            <a:ext cx="9144000" cy="228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84318" y="171716"/>
            <a:ext cx="3494809" cy="773466"/>
          </a:xfrm>
        </p:spPr>
        <p:txBody>
          <a:bodyPr/>
          <a:lstStyle/>
          <a:p>
            <a:r>
              <a:rPr lang="pl-PL" dirty="0">
                <a:solidFill>
                  <a:srgbClr val="26437E"/>
                </a:solidFill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163931620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Przychody ze sprzedaży Grupy Kapitałowej Q2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4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3612" y="4021362"/>
            <a:ext cx="8159538" cy="744436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w tys. PLN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pl-PL" sz="900" i="1" dirty="0">
                <a:solidFill>
                  <a:srgbClr val="26437E"/>
                </a:solidFill>
              </a:rPr>
              <a:t>Od 1 stycznia 2018 r. Grupa do przychodów ze sprzedaży zaczęła stosować zasady wynikające z MSSF 15. Dla celów porównawczych dokonano też przekształcenia zgodnie z MSSF 15 danych za okres I, II, III i IV kwartału 2017 r.</a:t>
            </a:r>
            <a:endParaRPr lang="pl-PL" sz="900" i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DBFDC1-64E1-4AB2-859C-8647D17B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60" y="1004942"/>
            <a:ext cx="6181880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903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xfrm>
            <a:off x="457200" y="118237"/>
            <a:ext cx="8235950" cy="692865"/>
          </a:xfrm>
        </p:spPr>
        <p:txBody>
          <a:bodyPr/>
          <a:lstStyle/>
          <a:p>
            <a:r>
              <a:rPr lang="pl-PL" altLang="pl-PL" dirty="0">
                <a:solidFill>
                  <a:srgbClr val="26437E"/>
                </a:solidFill>
              </a:rPr>
              <a:t>Struktura przychodów ze sprzedaży w Q2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274051" y="3887301"/>
            <a:ext cx="714619" cy="205827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r>
              <a:rPr lang="pl-PL" sz="1000" i="1" dirty="0">
                <a:solidFill>
                  <a:srgbClr val="26437E"/>
                </a:solidFill>
              </a:rPr>
              <a:t>w tys. PLN</a:t>
            </a:r>
            <a:endParaRPr lang="pl-PL" sz="1000" i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15AA259-68CE-47FC-964D-F0D7A50C2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93" y="811102"/>
            <a:ext cx="7175614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438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/>
          <a:lstStyle/>
          <a:p>
            <a:r>
              <a:rPr lang="pl-PL" altLang="pl-PL" dirty="0">
                <a:solidFill>
                  <a:srgbClr val="26437E"/>
                </a:solidFill>
              </a:rPr>
              <a:t>Struktura przychodów wg rodzaju Q2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6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824124" y="4302042"/>
            <a:ext cx="1021899" cy="23660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1200" i="1" dirty="0">
                <a:solidFill>
                  <a:srgbClr val="26437E"/>
                </a:solidFill>
              </a:rPr>
              <a:t>w tys. PLN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935D57B-A304-4C6B-8810-2B50EB6E9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7" y="664299"/>
            <a:ext cx="8529043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69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xfrm>
            <a:off x="457200" y="109001"/>
            <a:ext cx="8235950" cy="692865"/>
          </a:xfrm>
        </p:spPr>
        <p:txBody>
          <a:bodyPr/>
          <a:lstStyle/>
          <a:p>
            <a:r>
              <a:rPr lang="pl-PL" dirty="0">
                <a:solidFill>
                  <a:srgbClr val="26437E"/>
                </a:solidFill>
              </a:rPr>
              <a:t>Skonsolidowane wyniki finansowe Q2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671250" y="4183740"/>
            <a:ext cx="1021899" cy="23660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1200" i="1" dirty="0">
                <a:solidFill>
                  <a:srgbClr val="26437E"/>
                </a:solidFill>
              </a:rPr>
              <a:t>w tys. PLN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A016474-CE27-4D05-BB7C-ECF1BD65C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99" y="1193307"/>
            <a:ext cx="5967308" cy="29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759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26437E"/>
                </a:solidFill>
              </a:rPr>
              <a:t>Wynik operacyjny Grupy Kapitałowej Q2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8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57200" y="3893648"/>
            <a:ext cx="8159538" cy="882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w tys. PLN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pl-PL" sz="900" i="1" dirty="0">
                <a:solidFill>
                  <a:srgbClr val="26437E"/>
                </a:solidFill>
              </a:rPr>
              <a:t>Od 1 stycznia 2018 r. Grupa do przychodów ze sprzedaży zaczęła stosować zasady wynikające z MSSF 15. Dla celów porównawczych dokonano też przekształcenia zgodnie z MSSF 15 danych za okres I, II, III i IV kwartału 2017 r. Dane za lata 2015 – 2016 nie zostały przekształcone zgodnie z MSSF 15.</a:t>
            </a:r>
          </a:p>
          <a:p>
            <a:r>
              <a:rPr lang="pl-PL" sz="900" i="1" dirty="0">
                <a:solidFill>
                  <a:srgbClr val="26437E"/>
                </a:solidFill>
              </a:rPr>
              <a:t>Od 1 stycznia 2019 r. Grupa zaczęła stosować zasady wynikające z MSSF 16. Dane za lata 2015 – 2018 nie zostały przekształcone zgodnie z MSSF 16</a:t>
            </a:r>
            <a:endParaRPr lang="pl-PL" sz="900" i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C4B0679-9658-4A0F-9F7B-96798F223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60" y="1004942"/>
            <a:ext cx="6181880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22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>
                <a:solidFill>
                  <a:srgbClr val="26437E"/>
                </a:solidFill>
              </a:rPr>
              <a:t>EBITDA Grupy Kapitałowej Q2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9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27262" y="3745829"/>
            <a:ext cx="8159538" cy="102143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w tys. PLN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pl-PL" sz="900" i="1" dirty="0">
                <a:solidFill>
                  <a:srgbClr val="26437E"/>
                </a:solidFill>
              </a:rPr>
              <a:t>Od 1 stycznia 2018 r. Grupa do przychodów ze sprzedaży zaczęła stosować zasady wynikające z MSSF 15. Dla celów porównawczych dokonano też przekształcenia zgodnie z MSSF 15 danych za okres I, II, III i IV kwartału 2017 r. Dane za lata 2015 – 2016 nie zostały przekształcone zgodnie z MSSF 15.</a:t>
            </a:r>
          </a:p>
          <a:p>
            <a:r>
              <a:rPr lang="pl-PL" sz="900" i="1" dirty="0">
                <a:solidFill>
                  <a:srgbClr val="26437E"/>
                </a:solidFill>
              </a:rPr>
              <a:t>Od 1 stycznia 2019 r. Grupa zaczęła stosować zasady wynikające z MSSF 16. W wyniku zastosowania MSSF 16 wartość amortyzacji oraz EBIDTA w Q2 2019 uległa zwiększeniu o 4 734 tys. zł. Dane za lata 2015 – 2018 nie zostały przekształcone zgodnie z MSSF 16.</a:t>
            </a:r>
            <a:endParaRPr lang="pl-PL" sz="900" i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72E1966-3DA8-4172-8037-04C87659F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12" y="1004942"/>
            <a:ext cx="618797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2230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omarch_potx_big_v3_poprawki">
  <a:themeElements>
    <a:clrScheme name="Niestandardowy 1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BFBFBF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8334</TotalTime>
  <Words>1425</Words>
  <Application>Microsoft Office PowerPoint</Application>
  <PresentationFormat>Pokaz na ekranie (16:9)</PresentationFormat>
  <Paragraphs>222</Paragraphs>
  <Slides>33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Comarch_potx_big_v3_poprawki</vt:lpstr>
      <vt:lpstr>Wyniki finansowe H1 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Dominik Pietruszka</dc:creator>
  <cp:lastModifiedBy>Weronika Tomaszkiewicz</cp:lastModifiedBy>
  <cp:revision>535</cp:revision>
  <cp:lastPrinted>2019-05-20T09:05:23Z</cp:lastPrinted>
  <dcterms:created xsi:type="dcterms:W3CDTF">2015-08-12T08:39:11Z</dcterms:created>
  <dcterms:modified xsi:type="dcterms:W3CDTF">2019-09-03T10:02:21Z</dcterms:modified>
</cp:coreProperties>
</file>